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256" r:id="rId2"/>
    <p:sldId id="270" r:id="rId3"/>
    <p:sldId id="258" r:id="rId4"/>
    <p:sldId id="290" r:id="rId5"/>
    <p:sldId id="287" r:id="rId6"/>
    <p:sldId id="288" r:id="rId7"/>
    <p:sldId id="289" r:id="rId8"/>
    <p:sldId id="291" r:id="rId9"/>
    <p:sldId id="259" r:id="rId10"/>
    <p:sldId id="271" r:id="rId11"/>
    <p:sldId id="268" r:id="rId12"/>
    <p:sldId id="292" r:id="rId13"/>
    <p:sldId id="297" r:id="rId14"/>
    <p:sldId id="293" r:id="rId15"/>
    <p:sldId id="298" r:id="rId16"/>
    <p:sldId id="299" r:id="rId17"/>
    <p:sldId id="300" r:id="rId18"/>
    <p:sldId id="301" r:id="rId19"/>
    <p:sldId id="302" r:id="rId20"/>
    <p:sldId id="294" r:id="rId21"/>
    <p:sldId id="313" r:id="rId22"/>
    <p:sldId id="296" r:id="rId23"/>
    <p:sldId id="304" r:id="rId24"/>
    <p:sldId id="305" r:id="rId25"/>
    <p:sldId id="306" r:id="rId26"/>
    <p:sldId id="307" r:id="rId27"/>
    <p:sldId id="303" r:id="rId28"/>
    <p:sldId id="295" r:id="rId29"/>
    <p:sldId id="308" r:id="rId30"/>
    <p:sldId id="310" r:id="rId31"/>
    <p:sldId id="311" r:id="rId32"/>
    <p:sldId id="312" r:id="rId33"/>
    <p:sldId id="314" r:id="rId34"/>
    <p:sldId id="286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50" autoAdjust="0"/>
  </p:normalViewPr>
  <p:slideViewPr>
    <p:cSldViewPr snapToGrid="0">
      <p:cViewPr varScale="1">
        <p:scale>
          <a:sx n="61" d="100"/>
          <a:sy n="61" d="100"/>
        </p:scale>
        <p:origin x="14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50199F-6D40-40BA-B9E6-3F1FDABDA56C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A4C9062D-08AF-4DDB-B68F-81EB82E41072}">
      <dgm:prSet phldrT="[文本]" custT="1"/>
      <dgm:spPr/>
      <dgm:t>
        <a:bodyPr/>
        <a:lstStyle/>
        <a:p>
          <a:r>
            <a:rPr lang="en-US" altLang="zh-CN" sz="2000" dirty="0"/>
            <a:t>De-multiplex (</a:t>
          </a:r>
          <a:r>
            <a:rPr lang="en-US" altLang="zh-CN" sz="2000" dirty="0" err="1"/>
            <a:t>fastq</a:t>
          </a:r>
          <a:r>
            <a:rPr lang="en-US" altLang="zh-CN" sz="2000" dirty="0"/>
            <a:t> format)</a:t>
          </a:r>
          <a:endParaRPr lang="zh-CN" altLang="en-US" sz="2000" dirty="0"/>
        </a:p>
      </dgm:t>
    </dgm:pt>
    <dgm:pt modelId="{77EA5F89-77A8-4187-A70B-27D71D836C3A}" type="parTrans" cxnId="{55255DE1-337F-40E9-9272-E84D6E456984}">
      <dgm:prSet/>
      <dgm:spPr/>
      <dgm:t>
        <a:bodyPr/>
        <a:lstStyle/>
        <a:p>
          <a:endParaRPr lang="zh-CN" altLang="en-US" sz="2000"/>
        </a:p>
      </dgm:t>
    </dgm:pt>
    <dgm:pt modelId="{A210D2BA-2795-4664-AB55-FAB722BB7472}" type="sibTrans" cxnId="{55255DE1-337F-40E9-9272-E84D6E456984}">
      <dgm:prSet custT="1"/>
      <dgm:spPr/>
      <dgm:t>
        <a:bodyPr/>
        <a:lstStyle/>
        <a:p>
          <a:endParaRPr lang="zh-CN" altLang="en-US" sz="2000"/>
        </a:p>
      </dgm:t>
    </dgm:pt>
    <dgm:pt modelId="{D7BCF47A-FA8A-4232-8A39-AACD7E6AAAE9}">
      <dgm:prSet phldrT="[文本]" custT="1"/>
      <dgm:spPr/>
      <dgm:t>
        <a:bodyPr/>
        <a:lstStyle/>
        <a:p>
          <a:r>
            <a:rPr lang="en-US" altLang="zh-CN" sz="2000" dirty="0"/>
            <a:t>Read mapping (Gene model guided: Gencode v26)</a:t>
          </a:r>
          <a:endParaRPr lang="zh-CN" altLang="en-US" sz="2000" dirty="0"/>
        </a:p>
      </dgm:t>
    </dgm:pt>
    <dgm:pt modelId="{EA181AFD-ECBC-4E49-86D7-CA2795A9EBB9}" type="parTrans" cxnId="{F4733CFF-7EB0-42AB-99B4-862324CF00DC}">
      <dgm:prSet/>
      <dgm:spPr/>
      <dgm:t>
        <a:bodyPr/>
        <a:lstStyle/>
        <a:p>
          <a:endParaRPr lang="zh-CN" altLang="en-US" sz="2000"/>
        </a:p>
      </dgm:t>
    </dgm:pt>
    <dgm:pt modelId="{435467A7-AA9A-41F2-B89B-280E831C68B4}" type="sibTrans" cxnId="{F4733CFF-7EB0-42AB-99B4-862324CF00DC}">
      <dgm:prSet custT="1"/>
      <dgm:spPr/>
      <dgm:t>
        <a:bodyPr/>
        <a:lstStyle/>
        <a:p>
          <a:endParaRPr lang="zh-CN" altLang="en-US" sz="2000"/>
        </a:p>
      </dgm:t>
    </dgm:pt>
    <dgm:pt modelId="{E3D6E0F8-9172-4A56-9E70-5362806DEBC4}">
      <dgm:prSet phldrT="[文本]" custT="1"/>
      <dgm:spPr/>
      <dgm:t>
        <a:bodyPr/>
        <a:lstStyle/>
        <a:p>
          <a:r>
            <a:rPr lang="en-US" altLang="zh-CN" sz="2000" dirty="0"/>
            <a:t>Expression profile (UMI)</a:t>
          </a:r>
          <a:endParaRPr lang="zh-CN" altLang="en-US" sz="2000" dirty="0"/>
        </a:p>
      </dgm:t>
    </dgm:pt>
    <dgm:pt modelId="{31A9E534-49F0-4F4E-A45F-28CE6DBD102A}" type="parTrans" cxnId="{360A33F3-9DFC-4478-A821-127181EB1575}">
      <dgm:prSet/>
      <dgm:spPr/>
      <dgm:t>
        <a:bodyPr/>
        <a:lstStyle/>
        <a:p>
          <a:endParaRPr lang="zh-CN" altLang="en-US" sz="2000"/>
        </a:p>
      </dgm:t>
    </dgm:pt>
    <dgm:pt modelId="{C1407949-663C-4A01-888B-A327D755DD5D}" type="sibTrans" cxnId="{360A33F3-9DFC-4478-A821-127181EB1575}">
      <dgm:prSet custT="1"/>
      <dgm:spPr/>
      <dgm:t>
        <a:bodyPr/>
        <a:lstStyle/>
        <a:p>
          <a:endParaRPr lang="zh-CN" altLang="en-US" sz="2000"/>
        </a:p>
      </dgm:t>
    </dgm:pt>
    <dgm:pt modelId="{4B179FFA-233F-48D0-BE48-5F078353B9AF}">
      <dgm:prSet phldrT="[文本]" custT="1"/>
      <dgm:spPr/>
      <dgm:t>
        <a:bodyPr/>
        <a:lstStyle/>
        <a:p>
          <a:r>
            <a:rPr lang="en-US" altLang="zh-CN" sz="2000" dirty="0"/>
            <a:t>Modules</a:t>
          </a:r>
          <a:endParaRPr lang="zh-CN" altLang="en-US" sz="2000" dirty="0"/>
        </a:p>
      </dgm:t>
    </dgm:pt>
    <dgm:pt modelId="{BE2153ED-821F-4570-94E2-77F0A378573A}" type="parTrans" cxnId="{59E8B0B5-A711-452D-A396-E44C2699DED7}">
      <dgm:prSet/>
      <dgm:spPr/>
      <dgm:t>
        <a:bodyPr/>
        <a:lstStyle/>
        <a:p>
          <a:endParaRPr lang="zh-CN" altLang="en-US" sz="2000"/>
        </a:p>
      </dgm:t>
    </dgm:pt>
    <dgm:pt modelId="{80AC90A4-BBF7-45B0-BE0E-8840C137EED6}" type="sibTrans" cxnId="{59E8B0B5-A711-452D-A396-E44C2699DED7}">
      <dgm:prSet/>
      <dgm:spPr/>
      <dgm:t>
        <a:bodyPr/>
        <a:lstStyle/>
        <a:p>
          <a:endParaRPr lang="zh-CN" altLang="en-US" sz="2000"/>
        </a:p>
      </dgm:t>
    </dgm:pt>
    <dgm:pt modelId="{EC84A6E3-B479-4D45-8F30-AC3B2D2E08C8}">
      <dgm:prSet phldrT="[文本]" custT="1"/>
      <dgm:spPr/>
      <dgm:t>
        <a:bodyPr/>
        <a:lstStyle/>
        <a:p>
          <a:r>
            <a:rPr lang="en-US" altLang="zh-CN" sz="2000" dirty="0"/>
            <a:t>Quality control</a:t>
          </a:r>
          <a:endParaRPr lang="zh-CN" altLang="en-US" sz="2000" dirty="0"/>
        </a:p>
      </dgm:t>
    </dgm:pt>
    <dgm:pt modelId="{F647A373-6038-4D06-A2D1-5421DCDE91ED}" type="parTrans" cxnId="{07D059CA-EA61-4228-84E7-CEB2609B768D}">
      <dgm:prSet/>
      <dgm:spPr/>
      <dgm:t>
        <a:bodyPr/>
        <a:lstStyle/>
        <a:p>
          <a:endParaRPr lang="zh-CN" altLang="en-US"/>
        </a:p>
      </dgm:t>
    </dgm:pt>
    <dgm:pt modelId="{9FF5168A-9E5A-48B1-B841-C7E0DE63B769}" type="sibTrans" cxnId="{07D059CA-EA61-4228-84E7-CEB2609B768D}">
      <dgm:prSet/>
      <dgm:spPr/>
      <dgm:t>
        <a:bodyPr/>
        <a:lstStyle/>
        <a:p>
          <a:endParaRPr lang="zh-CN" altLang="en-US"/>
        </a:p>
      </dgm:t>
    </dgm:pt>
    <dgm:pt modelId="{3BCC4D43-F764-41E1-9D0A-5A6A15F3BD19}" type="pres">
      <dgm:prSet presAssocID="{A250199F-6D40-40BA-B9E6-3F1FDABDA56C}" presName="linearFlow" presStyleCnt="0">
        <dgm:presLayoutVars>
          <dgm:resizeHandles val="exact"/>
        </dgm:presLayoutVars>
      </dgm:prSet>
      <dgm:spPr/>
    </dgm:pt>
    <dgm:pt modelId="{31DA4BAF-917E-4AF4-AAD6-D4AB18C7D2A3}" type="pres">
      <dgm:prSet presAssocID="{A4C9062D-08AF-4DDB-B68F-81EB82E41072}" presName="node" presStyleLbl="node1" presStyleIdx="0" presStyleCnt="5" custScaleX="583145">
        <dgm:presLayoutVars>
          <dgm:bulletEnabled val="1"/>
        </dgm:presLayoutVars>
      </dgm:prSet>
      <dgm:spPr/>
    </dgm:pt>
    <dgm:pt modelId="{781D6470-3789-4BBD-B64C-AF0A4E492E7F}" type="pres">
      <dgm:prSet presAssocID="{A210D2BA-2795-4664-AB55-FAB722BB7472}" presName="sibTrans" presStyleLbl="sibTrans2D1" presStyleIdx="0" presStyleCnt="4"/>
      <dgm:spPr/>
    </dgm:pt>
    <dgm:pt modelId="{849252BE-895F-464E-9B22-69EF87D7625C}" type="pres">
      <dgm:prSet presAssocID="{A210D2BA-2795-4664-AB55-FAB722BB7472}" presName="connectorText" presStyleLbl="sibTrans2D1" presStyleIdx="0" presStyleCnt="4"/>
      <dgm:spPr/>
    </dgm:pt>
    <dgm:pt modelId="{1935DE85-262C-4444-BEAD-10E50A6D9072}" type="pres">
      <dgm:prSet presAssocID="{D7BCF47A-FA8A-4232-8A39-AACD7E6AAAE9}" presName="node" presStyleLbl="node1" presStyleIdx="1" presStyleCnt="5" custScaleX="583145">
        <dgm:presLayoutVars>
          <dgm:bulletEnabled val="1"/>
        </dgm:presLayoutVars>
      </dgm:prSet>
      <dgm:spPr/>
    </dgm:pt>
    <dgm:pt modelId="{4FDE767E-BBE1-4BC5-9571-A9D7967DAE37}" type="pres">
      <dgm:prSet presAssocID="{435467A7-AA9A-41F2-B89B-280E831C68B4}" presName="sibTrans" presStyleLbl="sibTrans2D1" presStyleIdx="1" presStyleCnt="4"/>
      <dgm:spPr/>
    </dgm:pt>
    <dgm:pt modelId="{2A20F176-C040-4CA2-8D3D-034A5D583D75}" type="pres">
      <dgm:prSet presAssocID="{435467A7-AA9A-41F2-B89B-280E831C68B4}" presName="connectorText" presStyleLbl="sibTrans2D1" presStyleIdx="1" presStyleCnt="4"/>
      <dgm:spPr/>
    </dgm:pt>
    <dgm:pt modelId="{7FB836AB-2DB0-44FB-80C7-BC973FE3F1F6}" type="pres">
      <dgm:prSet presAssocID="{E3D6E0F8-9172-4A56-9E70-5362806DEBC4}" presName="node" presStyleLbl="node1" presStyleIdx="2" presStyleCnt="5" custScaleX="583145">
        <dgm:presLayoutVars>
          <dgm:bulletEnabled val="1"/>
        </dgm:presLayoutVars>
      </dgm:prSet>
      <dgm:spPr/>
    </dgm:pt>
    <dgm:pt modelId="{78796DCF-C2D4-4109-AA76-ADED980390B2}" type="pres">
      <dgm:prSet presAssocID="{C1407949-663C-4A01-888B-A327D755DD5D}" presName="sibTrans" presStyleLbl="sibTrans2D1" presStyleIdx="2" presStyleCnt="4"/>
      <dgm:spPr/>
    </dgm:pt>
    <dgm:pt modelId="{0AF70987-35D2-406A-B774-72B67EB64321}" type="pres">
      <dgm:prSet presAssocID="{C1407949-663C-4A01-888B-A327D755DD5D}" presName="connectorText" presStyleLbl="sibTrans2D1" presStyleIdx="2" presStyleCnt="4"/>
      <dgm:spPr/>
    </dgm:pt>
    <dgm:pt modelId="{F022406E-61EA-4E34-8C62-DCCB1A4E54E1}" type="pres">
      <dgm:prSet presAssocID="{EC84A6E3-B479-4D45-8F30-AC3B2D2E08C8}" presName="node" presStyleLbl="node1" presStyleIdx="3" presStyleCnt="5" custScaleX="583145">
        <dgm:presLayoutVars>
          <dgm:bulletEnabled val="1"/>
        </dgm:presLayoutVars>
      </dgm:prSet>
      <dgm:spPr/>
    </dgm:pt>
    <dgm:pt modelId="{F2FD65E5-0E07-4707-B139-59397C50255A}" type="pres">
      <dgm:prSet presAssocID="{9FF5168A-9E5A-48B1-B841-C7E0DE63B769}" presName="sibTrans" presStyleLbl="sibTrans2D1" presStyleIdx="3" presStyleCnt="4"/>
      <dgm:spPr/>
    </dgm:pt>
    <dgm:pt modelId="{3B2DC066-32BE-46F8-8C09-4AC9863F10A9}" type="pres">
      <dgm:prSet presAssocID="{9FF5168A-9E5A-48B1-B841-C7E0DE63B769}" presName="connectorText" presStyleLbl="sibTrans2D1" presStyleIdx="3" presStyleCnt="4"/>
      <dgm:spPr/>
    </dgm:pt>
    <dgm:pt modelId="{2F4C32DC-C716-45A0-A1F5-9E0F3D98AEBA}" type="pres">
      <dgm:prSet presAssocID="{4B179FFA-233F-48D0-BE48-5F078353B9AF}" presName="node" presStyleLbl="node1" presStyleIdx="4" presStyleCnt="5" custScaleX="583145">
        <dgm:presLayoutVars>
          <dgm:bulletEnabled val="1"/>
        </dgm:presLayoutVars>
      </dgm:prSet>
      <dgm:spPr/>
    </dgm:pt>
  </dgm:ptLst>
  <dgm:cxnLst>
    <dgm:cxn modelId="{00B5CC32-60B9-4D09-926B-3E1987F1845D}" type="presOf" srcId="{C1407949-663C-4A01-888B-A327D755DD5D}" destId="{78796DCF-C2D4-4109-AA76-ADED980390B2}" srcOrd="0" destOrd="0" presId="urn:microsoft.com/office/officeart/2005/8/layout/process2"/>
    <dgm:cxn modelId="{B1532F34-D608-43D5-96AD-99B8EA1237CA}" type="presOf" srcId="{9FF5168A-9E5A-48B1-B841-C7E0DE63B769}" destId="{F2FD65E5-0E07-4707-B139-59397C50255A}" srcOrd="0" destOrd="0" presId="urn:microsoft.com/office/officeart/2005/8/layout/process2"/>
    <dgm:cxn modelId="{859A2A4F-3930-440A-A7F9-B7F4BED86CE4}" type="presOf" srcId="{435467A7-AA9A-41F2-B89B-280E831C68B4}" destId="{4FDE767E-BBE1-4BC5-9571-A9D7967DAE37}" srcOrd="0" destOrd="0" presId="urn:microsoft.com/office/officeart/2005/8/layout/process2"/>
    <dgm:cxn modelId="{AB6C4A7D-42A9-45BD-9FB2-9A7925428D40}" type="presOf" srcId="{A210D2BA-2795-4664-AB55-FAB722BB7472}" destId="{849252BE-895F-464E-9B22-69EF87D7625C}" srcOrd="1" destOrd="0" presId="urn:microsoft.com/office/officeart/2005/8/layout/process2"/>
    <dgm:cxn modelId="{2BAD3F82-DE34-4D1C-8DE5-E5BEDFB4B60B}" type="presOf" srcId="{A250199F-6D40-40BA-B9E6-3F1FDABDA56C}" destId="{3BCC4D43-F764-41E1-9D0A-5A6A15F3BD19}" srcOrd="0" destOrd="0" presId="urn:microsoft.com/office/officeart/2005/8/layout/process2"/>
    <dgm:cxn modelId="{18D28691-DABC-4C9C-B0E6-1A5644C01D09}" type="presOf" srcId="{4B179FFA-233F-48D0-BE48-5F078353B9AF}" destId="{2F4C32DC-C716-45A0-A1F5-9E0F3D98AEBA}" srcOrd="0" destOrd="0" presId="urn:microsoft.com/office/officeart/2005/8/layout/process2"/>
    <dgm:cxn modelId="{51DD9C93-A143-416D-AC17-55A7C1BA9E5A}" type="presOf" srcId="{D7BCF47A-FA8A-4232-8A39-AACD7E6AAAE9}" destId="{1935DE85-262C-4444-BEAD-10E50A6D9072}" srcOrd="0" destOrd="0" presId="urn:microsoft.com/office/officeart/2005/8/layout/process2"/>
    <dgm:cxn modelId="{4DB8419B-3019-4F99-A361-46D1A755BADA}" type="presOf" srcId="{E3D6E0F8-9172-4A56-9E70-5362806DEBC4}" destId="{7FB836AB-2DB0-44FB-80C7-BC973FE3F1F6}" srcOrd="0" destOrd="0" presId="urn:microsoft.com/office/officeart/2005/8/layout/process2"/>
    <dgm:cxn modelId="{7D17D79C-F0CA-4CCE-86E7-D49FB0CC8198}" type="presOf" srcId="{A4C9062D-08AF-4DDB-B68F-81EB82E41072}" destId="{31DA4BAF-917E-4AF4-AAD6-D4AB18C7D2A3}" srcOrd="0" destOrd="0" presId="urn:microsoft.com/office/officeart/2005/8/layout/process2"/>
    <dgm:cxn modelId="{7F2703A8-7EFE-4733-A0CA-9393D8E7BDE0}" type="presOf" srcId="{C1407949-663C-4A01-888B-A327D755DD5D}" destId="{0AF70987-35D2-406A-B774-72B67EB64321}" srcOrd="1" destOrd="0" presId="urn:microsoft.com/office/officeart/2005/8/layout/process2"/>
    <dgm:cxn modelId="{59E8B0B5-A711-452D-A396-E44C2699DED7}" srcId="{A250199F-6D40-40BA-B9E6-3F1FDABDA56C}" destId="{4B179FFA-233F-48D0-BE48-5F078353B9AF}" srcOrd="4" destOrd="0" parTransId="{BE2153ED-821F-4570-94E2-77F0A378573A}" sibTransId="{80AC90A4-BBF7-45B0-BE0E-8840C137EED6}"/>
    <dgm:cxn modelId="{07D059CA-EA61-4228-84E7-CEB2609B768D}" srcId="{A250199F-6D40-40BA-B9E6-3F1FDABDA56C}" destId="{EC84A6E3-B479-4D45-8F30-AC3B2D2E08C8}" srcOrd="3" destOrd="0" parTransId="{F647A373-6038-4D06-A2D1-5421DCDE91ED}" sibTransId="{9FF5168A-9E5A-48B1-B841-C7E0DE63B769}"/>
    <dgm:cxn modelId="{D078E1CF-F007-49EB-8BB0-3AF7D62B3B2C}" type="presOf" srcId="{435467A7-AA9A-41F2-B89B-280E831C68B4}" destId="{2A20F176-C040-4CA2-8D3D-034A5D583D75}" srcOrd="1" destOrd="0" presId="urn:microsoft.com/office/officeart/2005/8/layout/process2"/>
    <dgm:cxn modelId="{55255DE1-337F-40E9-9272-E84D6E456984}" srcId="{A250199F-6D40-40BA-B9E6-3F1FDABDA56C}" destId="{A4C9062D-08AF-4DDB-B68F-81EB82E41072}" srcOrd="0" destOrd="0" parTransId="{77EA5F89-77A8-4187-A70B-27D71D836C3A}" sibTransId="{A210D2BA-2795-4664-AB55-FAB722BB7472}"/>
    <dgm:cxn modelId="{F37920E5-E3F9-4F67-8DCA-5B81131D99AC}" type="presOf" srcId="{EC84A6E3-B479-4D45-8F30-AC3B2D2E08C8}" destId="{F022406E-61EA-4E34-8C62-DCCB1A4E54E1}" srcOrd="0" destOrd="0" presId="urn:microsoft.com/office/officeart/2005/8/layout/process2"/>
    <dgm:cxn modelId="{360A33F3-9DFC-4478-A821-127181EB1575}" srcId="{A250199F-6D40-40BA-B9E6-3F1FDABDA56C}" destId="{E3D6E0F8-9172-4A56-9E70-5362806DEBC4}" srcOrd="2" destOrd="0" parTransId="{31A9E534-49F0-4F4E-A45F-28CE6DBD102A}" sibTransId="{C1407949-663C-4A01-888B-A327D755DD5D}"/>
    <dgm:cxn modelId="{D7C816FA-4578-4AC4-A4CB-07918C6C7126}" type="presOf" srcId="{A210D2BA-2795-4664-AB55-FAB722BB7472}" destId="{781D6470-3789-4BBD-B64C-AF0A4E492E7F}" srcOrd="0" destOrd="0" presId="urn:microsoft.com/office/officeart/2005/8/layout/process2"/>
    <dgm:cxn modelId="{F553DFFC-F43E-4970-849B-ADB665FAFAD1}" type="presOf" srcId="{9FF5168A-9E5A-48B1-B841-C7E0DE63B769}" destId="{3B2DC066-32BE-46F8-8C09-4AC9863F10A9}" srcOrd="1" destOrd="0" presId="urn:microsoft.com/office/officeart/2005/8/layout/process2"/>
    <dgm:cxn modelId="{F4733CFF-7EB0-42AB-99B4-862324CF00DC}" srcId="{A250199F-6D40-40BA-B9E6-3F1FDABDA56C}" destId="{D7BCF47A-FA8A-4232-8A39-AACD7E6AAAE9}" srcOrd="1" destOrd="0" parTransId="{EA181AFD-ECBC-4E49-86D7-CA2795A9EBB9}" sibTransId="{435467A7-AA9A-41F2-B89B-280E831C68B4}"/>
    <dgm:cxn modelId="{5550F486-7CC4-4C50-96D8-CDAD911EA2EB}" type="presParOf" srcId="{3BCC4D43-F764-41E1-9D0A-5A6A15F3BD19}" destId="{31DA4BAF-917E-4AF4-AAD6-D4AB18C7D2A3}" srcOrd="0" destOrd="0" presId="urn:microsoft.com/office/officeart/2005/8/layout/process2"/>
    <dgm:cxn modelId="{96F0115F-C1B5-4818-927C-C6DE18D6020B}" type="presParOf" srcId="{3BCC4D43-F764-41E1-9D0A-5A6A15F3BD19}" destId="{781D6470-3789-4BBD-B64C-AF0A4E492E7F}" srcOrd="1" destOrd="0" presId="urn:microsoft.com/office/officeart/2005/8/layout/process2"/>
    <dgm:cxn modelId="{A78DC96B-FA62-417C-B863-BD37A482867E}" type="presParOf" srcId="{781D6470-3789-4BBD-B64C-AF0A4E492E7F}" destId="{849252BE-895F-464E-9B22-69EF87D7625C}" srcOrd="0" destOrd="0" presId="urn:microsoft.com/office/officeart/2005/8/layout/process2"/>
    <dgm:cxn modelId="{F7351C13-881A-429F-A8E5-BDFAE630814E}" type="presParOf" srcId="{3BCC4D43-F764-41E1-9D0A-5A6A15F3BD19}" destId="{1935DE85-262C-4444-BEAD-10E50A6D9072}" srcOrd="2" destOrd="0" presId="urn:microsoft.com/office/officeart/2005/8/layout/process2"/>
    <dgm:cxn modelId="{48B2B100-999A-476E-BADB-1F1A1D98B33A}" type="presParOf" srcId="{3BCC4D43-F764-41E1-9D0A-5A6A15F3BD19}" destId="{4FDE767E-BBE1-4BC5-9571-A9D7967DAE37}" srcOrd="3" destOrd="0" presId="urn:microsoft.com/office/officeart/2005/8/layout/process2"/>
    <dgm:cxn modelId="{A9466614-512A-4770-812C-70FC525366FD}" type="presParOf" srcId="{4FDE767E-BBE1-4BC5-9571-A9D7967DAE37}" destId="{2A20F176-C040-4CA2-8D3D-034A5D583D75}" srcOrd="0" destOrd="0" presId="urn:microsoft.com/office/officeart/2005/8/layout/process2"/>
    <dgm:cxn modelId="{FDCC8F82-7548-4876-ADEF-B2051B2615C5}" type="presParOf" srcId="{3BCC4D43-F764-41E1-9D0A-5A6A15F3BD19}" destId="{7FB836AB-2DB0-44FB-80C7-BC973FE3F1F6}" srcOrd="4" destOrd="0" presId="urn:microsoft.com/office/officeart/2005/8/layout/process2"/>
    <dgm:cxn modelId="{53CDB8EA-B53F-4996-BC0E-2C9D7F4F47DF}" type="presParOf" srcId="{3BCC4D43-F764-41E1-9D0A-5A6A15F3BD19}" destId="{78796DCF-C2D4-4109-AA76-ADED980390B2}" srcOrd="5" destOrd="0" presId="urn:microsoft.com/office/officeart/2005/8/layout/process2"/>
    <dgm:cxn modelId="{E02C6EBE-C810-428F-A69D-866EB1EBDECA}" type="presParOf" srcId="{78796DCF-C2D4-4109-AA76-ADED980390B2}" destId="{0AF70987-35D2-406A-B774-72B67EB64321}" srcOrd="0" destOrd="0" presId="urn:microsoft.com/office/officeart/2005/8/layout/process2"/>
    <dgm:cxn modelId="{239187D6-7537-4353-AF3D-526D935FBB07}" type="presParOf" srcId="{3BCC4D43-F764-41E1-9D0A-5A6A15F3BD19}" destId="{F022406E-61EA-4E34-8C62-DCCB1A4E54E1}" srcOrd="6" destOrd="0" presId="urn:microsoft.com/office/officeart/2005/8/layout/process2"/>
    <dgm:cxn modelId="{300AD123-0624-4C9F-B6F8-FF5AD6F12E5A}" type="presParOf" srcId="{3BCC4D43-F764-41E1-9D0A-5A6A15F3BD19}" destId="{F2FD65E5-0E07-4707-B139-59397C50255A}" srcOrd="7" destOrd="0" presId="urn:microsoft.com/office/officeart/2005/8/layout/process2"/>
    <dgm:cxn modelId="{0B5C039D-7DB8-4796-8DD8-E3C72C81691D}" type="presParOf" srcId="{F2FD65E5-0E07-4707-B139-59397C50255A}" destId="{3B2DC066-32BE-46F8-8C09-4AC9863F10A9}" srcOrd="0" destOrd="0" presId="urn:microsoft.com/office/officeart/2005/8/layout/process2"/>
    <dgm:cxn modelId="{EC426E90-DEE6-417B-BCE4-7D953601793B}" type="presParOf" srcId="{3BCC4D43-F764-41E1-9D0A-5A6A15F3BD19}" destId="{2F4C32DC-C716-45A0-A1F5-9E0F3D98AEB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A4BAF-917E-4AF4-AAD6-D4AB18C7D2A3}">
      <dsp:nvSpPr>
        <dsp:cNvPr id="0" name=""/>
        <dsp:cNvSpPr/>
      </dsp:nvSpPr>
      <dsp:spPr>
        <a:xfrm>
          <a:off x="0" y="1740"/>
          <a:ext cx="5585763" cy="4069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De-multiplex (</a:t>
          </a:r>
          <a:r>
            <a:rPr lang="en-US" altLang="zh-CN" sz="2000" kern="1200" dirty="0" err="1"/>
            <a:t>fastq</a:t>
          </a:r>
          <a:r>
            <a:rPr lang="en-US" altLang="zh-CN" sz="2000" kern="1200" dirty="0"/>
            <a:t> format)</a:t>
          </a:r>
          <a:endParaRPr lang="zh-CN" altLang="en-US" sz="2000" kern="1200" dirty="0"/>
        </a:p>
      </dsp:txBody>
      <dsp:txXfrm>
        <a:off x="11918" y="13658"/>
        <a:ext cx="5561927" cy="383072"/>
      </dsp:txXfrm>
    </dsp:sp>
    <dsp:sp modelId="{781D6470-3789-4BBD-B64C-AF0A4E492E7F}">
      <dsp:nvSpPr>
        <dsp:cNvPr id="0" name=""/>
        <dsp:cNvSpPr/>
      </dsp:nvSpPr>
      <dsp:spPr>
        <a:xfrm rot="5400000">
          <a:off x="2716586" y="418821"/>
          <a:ext cx="152590" cy="1831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-5400000">
        <a:off x="2737950" y="434080"/>
        <a:ext cx="109864" cy="106813"/>
      </dsp:txXfrm>
    </dsp:sp>
    <dsp:sp modelId="{1935DE85-262C-4444-BEAD-10E50A6D9072}">
      <dsp:nvSpPr>
        <dsp:cNvPr id="0" name=""/>
        <dsp:cNvSpPr/>
      </dsp:nvSpPr>
      <dsp:spPr>
        <a:xfrm>
          <a:off x="0" y="612103"/>
          <a:ext cx="5585763" cy="406908"/>
        </a:xfrm>
        <a:prstGeom prst="roundRect">
          <a:avLst>
            <a:gd name="adj" fmla="val 10000"/>
          </a:avLst>
        </a:prstGeom>
        <a:solidFill>
          <a:schemeClr val="accent2">
            <a:hueOff val="-332956"/>
            <a:satOff val="-147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Read mapping (Gene model guided: Gencode v26)</a:t>
          </a:r>
          <a:endParaRPr lang="zh-CN" altLang="en-US" sz="2000" kern="1200" dirty="0"/>
        </a:p>
      </dsp:txBody>
      <dsp:txXfrm>
        <a:off x="11918" y="624021"/>
        <a:ext cx="5561927" cy="383072"/>
      </dsp:txXfrm>
    </dsp:sp>
    <dsp:sp modelId="{4FDE767E-BBE1-4BC5-9571-A9D7967DAE37}">
      <dsp:nvSpPr>
        <dsp:cNvPr id="0" name=""/>
        <dsp:cNvSpPr/>
      </dsp:nvSpPr>
      <dsp:spPr>
        <a:xfrm rot="5400000">
          <a:off x="2716586" y="1029184"/>
          <a:ext cx="152590" cy="1831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-5400000">
        <a:off x="2737950" y="1044443"/>
        <a:ext cx="109864" cy="106813"/>
      </dsp:txXfrm>
    </dsp:sp>
    <dsp:sp modelId="{7FB836AB-2DB0-44FB-80C7-BC973FE3F1F6}">
      <dsp:nvSpPr>
        <dsp:cNvPr id="0" name=""/>
        <dsp:cNvSpPr/>
      </dsp:nvSpPr>
      <dsp:spPr>
        <a:xfrm>
          <a:off x="0" y="1222466"/>
          <a:ext cx="5585763" cy="406908"/>
        </a:xfrm>
        <a:prstGeom prst="roundRect">
          <a:avLst>
            <a:gd name="adj" fmla="val 10000"/>
          </a:avLst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Expression profile (UMI)</a:t>
          </a:r>
          <a:endParaRPr lang="zh-CN" altLang="en-US" sz="2000" kern="1200" dirty="0"/>
        </a:p>
      </dsp:txBody>
      <dsp:txXfrm>
        <a:off x="11918" y="1234384"/>
        <a:ext cx="5561927" cy="383072"/>
      </dsp:txXfrm>
    </dsp:sp>
    <dsp:sp modelId="{78796DCF-C2D4-4109-AA76-ADED980390B2}">
      <dsp:nvSpPr>
        <dsp:cNvPr id="0" name=""/>
        <dsp:cNvSpPr/>
      </dsp:nvSpPr>
      <dsp:spPr>
        <a:xfrm rot="5400000">
          <a:off x="2716586" y="1639547"/>
          <a:ext cx="152590" cy="1831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-5400000">
        <a:off x="2737950" y="1654806"/>
        <a:ext cx="109864" cy="106813"/>
      </dsp:txXfrm>
    </dsp:sp>
    <dsp:sp modelId="{F022406E-61EA-4E34-8C62-DCCB1A4E54E1}">
      <dsp:nvSpPr>
        <dsp:cNvPr id="0" name=""/>
        <dsp:cNvSpPr/>
      </dsp:nvSpPr>
      <dsp:spPr>
        <a:xfrm>
          <a:off x="0" y="1832829"/>
          <a:ext cx="5585763" cy="406908"/>
        </a:xfrm>
        <a:prstGeom prst="roundRect">
          <a:avLst>
            <a:gd name="adj" fmla="val 10000"/>
          </a:avLst>
        </a:prstGeom>
        <a:solidFill>
          <a:schemeClr val="accent2">
            <a:hueOff val="-998868"/>
            <a:satOff val="-440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Quality control</a:t>
          </a:r>
          <a:endParaRPr lang="zh-CN" altLang="en-US" sz="2000" kern="1200" dirty="0"/>
        </a:p>
      </dsp:txBody>
      <dsp:txXfrm>
        <a:off x="11918" y="1844747"/>
        <a:ext cx="5561927" cy="383072"/>
      </dsp:txXfrm>
    </dsp:sp>
    <dsp:sp modelId="{F2FD65E5-0E07-4707-B139-59397C50255A}">
      <dsp:nvSpPr>
        <dsp:cNvPr id="0" name=""/>
        <dsp:cNvSpPr/>
      </dsp:nvSpPr>
      <dsp:spPr>
        <a:xfrm rot="5400000">
          <a:off x="2716586" y="2249910"/>
          <a:ext cx="152590" cy="1831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 rot="-5400000">
        <a:off x="2737950" y="2265169"/>
        <a:ext cx="109864" cy="106813"/>
      </dsp:txXfrm>
    </dsp:sp>
    <dsp:sp modelId="{2F4C32DC-C716-45A0-A1F5-9E0F3D98AEBA}">
      <dsp:nvSpPr>
        <dsp:cNvPr id="0" name=""/>
        <dsp:cNvSpPr/>
      </dsp:nvSpPr>
      <dsp:spPr>
        <a:xfrm>
          <a:off x="0" y="2443192"/>
          <a:ext cx="5585763" cy="406908"/>
        </a:xfrm>
        <a:prstGeom prst="roundRect">
          <a:avLst>
            <a:gd name="adj" fmla="val 10000"/>
          </a:avLst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Modules</a:t>
          </a:r>
          <a:endParaRPr lang="zh-CN" altLang="en-US" sz="2000" kern="1200" dirty="0"/>
        </a:p>
      </dsp:txBody>
      <dsp:txXfrm>
        <a:off x="11918" y="2455110"/>
        <a:ext cx="5561927" cy="383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68D1A-FF65-4A24-A308-5B85F1EA9C1D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76C5-9B59-48C5-9F6C-B7064A1B0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9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大家好，今天我总结一下目前的一些进展。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9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然后根据</a:t>
            </a:r>
            <a:r>
              <a:rPr lang="en-US" altLang="zh-CN" dirty="0"/>
              <a:t>gene</a:t>
            </a:r>
            <a:r>
              <a:rPr lang="zh-CN" altLang="en-US" dirty="0"/>
              <a:t>注释信息和每个细胞的</a:t>
            </a:r>
            <a:r>
              <a:rPr lang="en-US" altLang="zh-CN" dirty="0"/>
              <a:t>reads</a:t>
            </a:r>
            <a:r>
              <a:rPr lang="zh-CN" altLang="en-US" dirty="0"/>
              <a:t>回帖结果计算各个基因的表达量，根据</a:t>
            </a:r>
            <a:r>
              <a:rPr lang="en-US" altLang="zh-CN" dirty="0"/>
              <a:t>UMI</a:t>
            </a:r>
            <a:r>
              <a:rPr lang="zh-CN" altLang="en-US" dirty="0"/>
              <a:t>信息去除</a:t>
            </a:r>
            <a:r>
              <a:rPr lang="en-US" altLang="zh-CN" dirty="0"/>
              <a:t>duplicate</a:t>
            </a:r>
            <a:r>
              <a:rPr lang="zh-CN" altLang="en-US" dirty="0"/>
              <a:t>，从而获得了不同细胞的不同基因的表达数据。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49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在计算表达量之后，我通过如下条件筛选细胞和基因，</a:t>
            </a:r>
            <a:endParaRPr lang="en-US" altLang="zh-CN" dirty="0"/>
          </a:p>
          <a:p>
            <a:r>
              <a:rPr lang="zh-CN" altLang="en-US" dirty="0"/>
              <a:t>筛选细胞方面，</a:t>
            </a:r>
            <a:endParaRPr lang="en-US" altLang="zh-CN" dirty="0"/>
          </a:p>
          <a:p>
            <a:r>
              <a:rPr lang="zh-CN" altLang="en-US" dirty="0"/>
              <a:t>筛选基因方面，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416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755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729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779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192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120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551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750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06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主要针对从测序数据到细胞分类和调控网络的过程，具体分为测序样本拆分，回帖数据，基因表达量计算，质量控制以及之后的细胞分类与调控网络构建。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510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288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162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487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563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293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012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357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597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334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48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barcode</a:t>
            </a:r>
            <a:r>
              <a:rPr lang="zh-CN" altLang="en-US" dirty="0"/>
              <a:t>信息拆分每个细胞数据并获得</a:t>
            </a:r>
            <a:r>
              <a:rPr lang="en-US" altLang="zh-CN" dirty="0"/>
              <a:t>clean</a:t>
            </a:r>
            <a:r>
              <a:rPr lang="en-US" altLang="zh-CN" baseline="0" dirty="0"/>
              <a:t> data</a:t>
            </a:r>
            <a:r>
              <a:rPr lang="zh-CN" altLang="en-US" baseline="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162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759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272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210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280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http://www.nature.com/news/the-human-cell-atlas-from-vision-to-reality-1.22854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4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barcode</a:t>
            </a:r>
            <a:r>
              <a:rPr lang="zh-CN" altLang="en-US" dirty="0"/>
              <a:t>信息拆分每个细胞数据并获得</a:t>
            </a:r>
            <a:r>
              <a:rPr lang="en-US" altLang="zh-CN" dirty="0"/>
              <a:t>clean</a:t>
            </a:r>
            <a:r>
              <a:rPr lang="en-US" altLang="zh-CN" baseline="0" dirty="0"/>
              <a:t> data</a:t>
            </a:r>
            <a:r>
              <a:rPr lang="zh-CN" altLang="en-US" baseline="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18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barcode</a:t>
            </a:r>
            <a:r>
              <a:rPr lang="zh-CN" altLang="en-US" dirty="0"/>
              <a:t>信息拆分每个细胞数据并获得</a:t>
            </a:r>
            <a:r>
              <a:rPr lang="en-US" altLang="zh-CN" dirty="0"/>
              <a:t>clean</a:t>
            </a:r>
            <a:r>
              <a:rPr lang="en-US" altLang="zh-CN" baseline="0" dirty="0"/>
              <a:t> data</a:t>
            </a:r>
            <a:r>
              <a:rPr lang="zh-CN" altLang="en-US" baseline="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542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barcode</a:t>
            </a:r>
            <a:r>
              <a:rPr lang="zh-CN" altLang="en-US" dirty="0"/>
              <a:t>信息拆分每个细胞数据并获得</a:t>
            </a:r>
            <a:r>
              <a:rPr lang="en-US" altLang="zh-CN" dirty="0"/>
              <a:t>clean</a:t>
            </a:r>
            <a:r>
              <a:rPr lang="en-US" altLang="zh-CN" baseline="0" dirty="0"/>
              <a:t> data</a:t>
            </a:r>
            <a:r>
              <a:rPr lang="zh-CN" altLang="en-US" baseline="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54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barcode</a:t>
            </a:r>
            <a:r>
              <a:rPr lang="zh-CN" altLang="en-US" dirty="0"/>
              <a:t>信息拆分每个细胞数据并获得</a:t>
            </a:r>
            <a:r>
              <a:rPr lang="en-US" altLang="zh-CN" dirty="0"/>
              <a:t>clean</a:t>
            </a:r>
            <a:r>
              <a:rPr lang="en-US" altLang="zh-CN" baseline="0" dirty="0"/>
              <a:t> data</a:t>
            </a:r>
            <a:r>
              <a:rPr lang="zh-CN" altLang="en-US" baseline="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4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barcode</a:t>
            </a:r>
            <a:r>
              <a:rPr lang="zh-CN" altLang="en-US" dirty="0"/>
              <a:t>信息拆分每个细胞数据并获得</a:t>
            </a:r>
            <a:r>
              <a:rPr lang="en-US" altLang="zh-CN" dirty="0"/>
              <a:t>clean</a:t>
            </a:r>
            <a:r>
              <a:rPr lang="en-US" altLang="zh-CN" baseline="0" dirty="0"/>
              <a:t> data</a:t>
            </a:r>
            <a:r>
              <a:rPr lang="zh-CN" altLang="en-US" baseline="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3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然后将</a:t>
            </a:r>
            <a:r>
              <a:rPr lang="en-US" altLang="zh-CN" dirty="0"/>
              <a:t>reads</a:t>
            </a:r>
            <a:r>
              <a:rPr lang="zh-CN" altLang="en-US" dirty="0"/>
              <a:t>回帖至基因组。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152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2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6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6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6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8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5CD4108-FF36-4E7E-B1B2-3C911719B122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2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44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Single-cell analysis for HEK293T cell lines</a:t>
            </a:r>
            <a:endParaRPr lang="zh-CN" alt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Feng Tian</a:t>
            </a:r>
          </a:p>
          <a:p>
            <a:fld id="{9AEC2208-1849-42C1-83DE-8D4426B59247}" type="datetime1"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5/20/2018</a:t>
            </a:fld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03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Expression calling </a:t>
            </a:r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(UMI counts)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than 15min for each cell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91100" y="5992919"/>
            <a:ext cx="3375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HT-Seq (v0.9.0) with options of “-f sam”.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2295857"/>
            <a:ext cx="3420000" cy="34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917" y="2295857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Quality control for cells and genes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cells (960 -&gt; 778):</a:t>
            </a:r>
          </a:p>
          <a:p>
            <a:pPr marL="414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reads number (&gt;=0.5 Million)</a:t>
            </a:r>
          </a:p>
          <a:p>
            <a:pPr marL="414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 ratio (&gt;=60%)</a:t>
            </a:r>
          </a:p>
          <a:p>
            <a:pPr marL="414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Genes number (&gt;7000 &amp; &lt;12000)</a:t>
            </a:r>
          </a:p>
          <a:p>
            <a:pPr marL="414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level of mitochondrial genes (&lt;10%)</a:t>
            </a:r>
          </a:p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genes (56227 -&gt; 27420):</a:t>
            </a:r>
          </a:p>
          <a:p>
            <a:pPr marL="41490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in &gt;=3 cells</a:t>
            </a:r>
          </a:p>
        </p:txBody>
      </p:sp>
    </p:spTree>
    <p:extLst>
      <p:ext uri="{BB962C8B-B14F-4D97-AF65-F5344CB8AC3E}">
        <p14:creationId xmlns:p14="http://schemas.microsoft.com/office/powerpoint/2010/main" val="395760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Quality control for cells and genes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1845734"/>
            <a:ext cx="7543801" cy="45931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 were filtered in several criteria consistently.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413423"/>
            <a:ext cx="3420000" cy="34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75" y="2413423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14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Expression similarity (1798 cells)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930315"/>
              </p:ext>
            </p:extLst>
          </p:nvPr>
        </p:nvGraphicFramePr>
        <p:xfrm>
          <a:off x="904875" y="2092325"/>
          <a:ext cx="7485254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7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Source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Cells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Experiment contributor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Pipeline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Median of detected</a:t>
                      </a:r>
                      <a:r>
                        <a:rPr lang="en-US" altLang="zh-CN" baseline="0" dirty="0"/>
                        <a:t> genes/cell</a:t>
                      </a:r>
                      <a:endParaRPr lang="zh-CN" altLang="en-US" dirty="0"/>
                    </a:p>
                    <a:p>
                      <a:pPr algn="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Alec </a:t>
                      </a:r>
                      <a:r>
                        <a:rPr lang="en-US" altLang="zh-CN" i="1" dirty="0"/>
                        <a:t>et al.</a:t>
                      </a:r>
                      <a:endParaRPr lang="zh-CN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Harvard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717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Alec Chapman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Harvard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7,080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PKU384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PKU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303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Alec Chapman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PKU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9,649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PKU960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PKU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778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Wenping</a:t>
                      </a:r>
                      <a:r>
                        <a:rPr lang="en-US" altLang="zh-CN" dirty="0"/>
                        <a:t> Ma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PKU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1,0163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00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252000"/>
            <a:ext cx="7543800" cy="674941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Expression similarity (1798 cells)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978958"/>
            <a:ext cx="7543801" cy="82126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between cells: 1 - Spearman correlation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(10391 intersected genes)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method: “average”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59" y="1618242"/>
            <a:ext cx="4262941" cy="4262941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893512" y="5895975"/>
            <a:ext cx="8034259" cy="40005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PKU384 and PKU960 expression tables showed distinct patterns.</a:t>
            </a:r>
          </a:p>
        </p:txBody>
      </p:sp>
    </p:spTree>
    <p:extLst>
      <p:ext uri="{BB962C8B-B14F-4D97-AF65-F5344CB8AC3E}">
        <p14:creationId xmlns:p14="http://schemas.microsoft.com/office/powerpoint/2010/main" val="225754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276225"/>
            <a:ext cx="7543800" cy="6604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(PKU384 and PKU960)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9" b="37326"/>
          <a:stretch/>
        </p:blipFill>
        <p:spPr>
          <a:xfrm>
            <a:off x="824400" y="1639687"/>
            <a:ext cx="5760000" cy="1533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7" b="4198"/>
          <a:stretch/>
        </p:blipFill>
        <p:spPr>
          <a:xfrm>
            <a:off x="824400" y="3392087"/>
            <a:ext cx="5760000" cy="2779556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矩形 5"/>
          <p:cNvSpPr/>
          <p:nvPr/>
        </p:nvSpPr>
        <p:spPr>
          <a:xfrm>
            <a:off x="6954362" y="22217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PKU384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954362" y="4597199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PKU960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24400" y="1051480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 Reads quality of rawdata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044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276225"/>
            <a:ext cx="7543800" cy="6604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(PKU384 and PKU960)</a:t>
            </a:r>
          </a:p>
        </p:txBody>
      </p:sp>
      <p:sp>
        <p:nvSpPr>
          <p:cNvPr id="6" name="矩形 5"/>
          <p:cNvSpPr/>
          <p:nvPr/>
        </p:nvSpPr>
        <p:spPr>
          <a:xfrm>
            <a:off x="2102462" y="564470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PKU384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144737" y="564470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PKU960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00" y="1800000"/>
            <a:ext cx="3600000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675" y="1800000"/>
            <a:ext cx="3600000" cy="3600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矩形 8"/>
          <p:cNvSpPr/>
          <p:nvPr/>
        </p:nvSpPr>
        <p:spPr>
          <a:xfrm>
            <a:off x="824400" y="1051480"/>
            <a:ext cx="4467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 Barcodes recognition and UMIs filtering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47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75" y="1800000"/>
            <a:ext cx="3600000" cy="36000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00" y="1800000"/>
            <a:ext cx="3600000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276225"/>
            <a:ext cx="7543800" cy="6604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(PKU384 and PKU960)</a:t>
            </a:r>
          </a:p>
        </p:txBody>
      </p:sp>
      <p:sp>
        <p:nvSpPr>
          <p:cNvPr id="6" name="矩形 5"/>
          <p:cNvSpPr/>
          <p:nvPr/>
        </p:nvSpPr>
        <p:spPr>
          <a:xfrm>
            <a:off x="2102462" y="575900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PKU384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144737" y="575900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PKU960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24400" y="1051480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3. Reads mapping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607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75" y="1800000"/>
            <a:ext cx="3600000" cy="36000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00" y="1800000"/>
            <a:ext cx="3600000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276225"/>
            <a:ext cx="7543800" cy="6604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(PKU384 and PKU960)</a:t>
            </a:r>
          </a:p>
        </p:txBody>
      </p:sp>
      <p:sp>
        <p:nvSpPr>
          <p:cNvPr id="6" name="矩形 5"/>
          <p:cNvSpPr/>
          <p:nvPr/>
        </p:nvSpPr>
        <p:spPr>
          <a:xfrm>
            <a:off x="2102462" y="575900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PKU384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144737" y="575900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PKU960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24400" y="105148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4. Expression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21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75" y="1800000"/>
            <a:ext cx="3600000" cy="36000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00" y="1800000"/>
            <a:ext cx="3600000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276225"/>
            <a:ext cx="7543800" cy="6604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Comparison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(PKU384 and PKU960)</a:t>
            </a:r>
          </a:p>
        </p:txBody>
      </p:sp>
      <p:sp>
        <p:nvSpPr>
          <p:cNvPr id="6" name="矩形 5"/>
          <p:cNvSpPr/>
          <p:nvPr/>
        </p:nvSpPr>
        <p:spPr>
          <a:xfrm>
            <a:off x="2102462" y="575900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PKU384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144737" y="575900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PKU960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24400" y="1051480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5. Filtering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72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1845734"/>
            <a:ext cx="7543801" cy="96989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-seq data</a:t>
            </a:r>
          </a:p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  <a:r>
              <a:rPr lang="en-US" altLang="zh-CN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zh-CN" altLang="zh-CN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xpression </a:t>
            </a:r>
            <a:r>
              <a:rPr lang="en-US" altLang="zh-CN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zh-CN" altLang="zh-CN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rofile</a:t>
            </a:r>
            <a:r>
              <a:rPr lang="en-US" altLang="zh-CN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modules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68045223"/>
              </p:ext>
            </p:extLst>
          </p:nvPr>
        </p:nvGraphicFramePr>
        <p:xfrm>
          <a:off x="1801977" y="2815628"/>
          <a:ext cx="5585763" cy="28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503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Co-expression modules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717 cells from Alec </a:t>
            </a:r>
            <a:r>
              <a:rPr lang="en-US" altLang="zh-CN" sz="18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82126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6142 genes in 174 modules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248502"/>
            <a:ext cx="5018497" cy="501849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18497" y="5818477"/>
            <a:ext cx="255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(11303 genes were used)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205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Co-expression modules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303 cells from PKU384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82126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21989 genes in 298 modules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5" y="1304925"/>
            <a:ext cx="4888510" cy="48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78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Co-expression modules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717 cells from Alec </a:t>
            </a:r>
            <a:r>
              <a:rPr lang="en-US" altLang="zh-CN" sz="18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7"/>
            <a:ext cx="7543801" cy="487891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Annotate modules using different libraries</a:t>
            </a:r>
          </a:p>
          <a:p>
            <a:pPr marL="414900" indent="-34290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Rectome_2016: manually curated and peer-reviewed pathway</a:t>
            </a:r>
          </a:p>
          <a:p>
            <a:pPr marL="414900" indent="-34290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WikiPathways_2016: the curation of biological pathways</a:t>
            </a:r>
          </a:p>
          <a:p>
            <a:pPr marL="414900" indent="-34290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KEGG_2016: pathway</a:t>
            </a:r>
          </a:p>
          <a:p>
            <a:pPr marL="414900" indent="-34290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transcription factor (TF) regulation inferred from 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</a:t>
            </a:r>
          </a:p>
          <a:p>
            <a:pPr marL="414900" indent="-34290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ENCODE_and_ChEA_Consensus_TFs_from_ChIP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-X: TF regulation</a:t>
            </a:r>
          </a:p>
          <a:p>
            <a:pPr marL="414900" indent="-34290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3150" y="6420909"/>
            <a:ext cx="313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Adjusted p-value &lt;= 0.05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008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Co-expression modules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717 cells from Alec </a:t>
            </a:r>
            <a:r>
              <a:rPr lang="en-US" altLang="zh-CN" sz="18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82126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 / 174 modules were annotated by at least 1 enriched terms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50" y="1303866"/>
            <a:ext cx="4680000" cy="468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3150" y="6420909"/>
            <a:ext cx="313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Adjusted p-value &lt;= 0.05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20633" y="5918780"/>
            <a:ext cx="3841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29           17            25           29           39 </a:t>
            </a:r>
          </a:p>
        </p:txBody>
      </p:sp>
    </p:spTree>
    <p:extLst>
      <p:ext uri="{BB962C8B-B14F-4D97-AF65-F5344CB8AC3E}">
        <p14:creationId xmlns:p14="http://schemas.microsoft.com/office/powerpoint/2010/main" val="4176018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Co-expression modules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717 cells from Alec </a:t>
            </a:r>
            <a:r>
              <a:rPr lang="en-US" altLang="zh-CN" sz="18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82126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41 modules based on enriched terms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299085"/>
              </p:ext>
            </p:extLst>
          </p:nvPr>
        </p:nvGraphicFramePr>
        <p:xfrm>
          <a:off x="180975" y="1381139"/>
          <a:ext cx="8677275" cy="4644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6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4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Label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Genes with label in module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Genes in all annotation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Adjusted p-value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CC00FF"/>
                          </a:solidFill>
                          <a:effectLst/>
                        </a:rPr>
                        <a:t>Cell Cycle</a:t>
                      </a:r>
                      <a:endParaRPr lang="en-US" sz="1400" b="0" i="0" u="none" strike="noStrike" dirty="0">
                        <a:solidFill>
                          <a:srgbClr val="CC00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62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566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2.38E-49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Infectious disease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89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348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5.13E-40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Cytosolic tRNA aminoacylation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1.19E-19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rRNA modification in the nucleus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2.63E-09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Cell Cycle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566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7.48E-08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ATF6-alpha activates chaperone genes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1.12E-06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Generic Transcription Pathway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812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4.42E-06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Formation of a pool of free 40S subunits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96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7.78E-05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Smooth Muscle Contraction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0.000139566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Golgi Associated Vesicle Biogenesis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0.000161158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Formation of Senescence-Associated Heterochromatin Foci (SAHF)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0.000214384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Cell Cycle, Mitotic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462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0.000306627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Major pathway of rRNA processing in the nucleolus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166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0.000988306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Calcium Regulation in the Cardiac Cell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149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0.001440322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Downregulation of TGF-beta receptor signaling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0.002034171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825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Co-expression modules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717 cells from Alec </a:t>
            </a:r>
            <a:r>
              <a:rPr lang="en-US" altLang="zh-CN" sz="18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82126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41 modules based on enriched terms (continued)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789979"/>
              </p:ext>
            </p:extLst>
          </p:nvPr>
        </p:nvGraphicFramePr>
        <p:xfrm>
          <a:off x="180975" y="1381139"/>
          <a:ext cx="8677275" cy="4644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6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4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Label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Genes with label in module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Genes in all annotation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Adjusted p-value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16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Gene Expression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1631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0.002066147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Generic Transcription Pathway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812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0.002088408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Cellular response to heat stress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96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0.003998636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Ribosome biogenesis in eukaryotes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89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0.004350399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XBP1(S) activates chaperone genes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0.004924274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Gene Expression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1631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0.006666666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ER to Golgi Anterograde Transport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131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0.0072283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ECM proteoglycans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0.007631763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Metabolic pathways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1239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0.008055291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Metabolic pathways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1239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0.010292799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Integrated Pancreatic Cancer Pathway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192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0.012167041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Type I diabetes mellitus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0.01347896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Regulation of actin cytoskeleton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0.018716688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29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The role of GTSE1 in G2/M progression after G2 checkpoint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59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0.026064455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Regulation of RAS by GAPs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67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0.028986487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91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Co-expression modules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717 cells from Alec </a:t>
            </a:r>
            <a:r>
              <a:rPr lang="en-US" altLang="zh-CN" sz="18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82126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41 modules based on enriched terms (continued)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33126"/>
              </p:ext>
            </p:extLst>
          </p:nvPr>
        </p:nvGraphicFramePr>
        <p:xfrm>
          <a:off x="180975" y="1381139"/>
          <a:ext cx="8677275" cy="35867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6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4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Label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Genes with label in module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Genes in all annotation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Adjusted p-value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31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Purine metabolism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176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0.029111926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Signaling by ERBB4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330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0.029322342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Metabolism of lipids and lipoproteins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659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0.031141127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Disease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725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0.033292629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Signaling Pathways in Glioblastoma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83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0.034323132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Gene Expression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1631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0.0365669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Ribosome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137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0.038391086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Metabolism of proteins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1074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0.047481222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Metabolic pathways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1239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0.047495476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PCP/CE pathway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91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0.049313165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>
                          <a:effectLst/>
                        </a:rPr>
                        <a:t>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Ubiquitin mediated proteolysis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137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u="none" strike="noStrike" dirty="0">
                          <a:effectLst/>
                        </a:rPr>
                        <a:t>0.049878561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149" marR="5149" marT="514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652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Co-expression modules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717 cells from Alec </a:t>
            </a:r>
            <a:r>
              <a:rPr lang="en-US" altLang="zh-CN" sz="18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82126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6142 genes in 174 modules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49" y="1310433"/>
            <a:ext cx="4968000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56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294" y="476890"/>
            <a:ext cx="5791413" cy="57914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5581" y="120134"/>
            <a:ext cx="484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Cell-cycle-related module (171 genes): </a:t>
            </a:r>
            <a:r>
              <a:rPr lang="zh-CN" altLang="en-US" dirty="0"/>
              <a:t>919</a:t>
            </a:r>
            <a:r>
              <a:rPr lang="en-US" altLang="zh-CN" dirty="0"/>
              <a:t>5-</a:t>
            </a:r>
            <a:r>
              <a:rPr lang="zh-CN" altLang="en-US" dirty="0"/>
              <a:t>9366</a:t>
            </a:r>
          </a:p>
        </p:txBody>
      </p:sp>
      <p:sp>
        <p:nvSpPr>
          <p:cNvPr id="9" name="矩形 8"/>
          <p:cNvSpPr/>
          <p:nvPr/>
        </p:nvSpPr>
        <p:spPr>
          <a:xfrm>
            <a:off x="3438525" y="6435209"/>
            <a:ext cx="5324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Cell cycle marker gene list from </a:t>
            </a:r>
            <a:r>
              <a:rPr lang="en-US" altLang="zh-CN" dirty="0" err="1"/>
              <a:t>Macosko</a:t>
            </a:r>
            <a:r>
              <a:rPr lang="en-US" altLang="zh-CN" dirty="0"/>
              <a:t> </a:t>
            </a:r>
            <a:r>
              <a:rPr lang="en-US" altLang="zh-CN" i="1" dirty="0"/>
              <a:t>et al.</a:t>
            </a:r>
            <a:r>
              <a:rPr lang="en-US" altLang="zh-CN" dirty="0"/>
              <a:t>, 2015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942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5581" y="120134"/>
            <a:ext cx="5388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Cell-cycle-related module (167 / 171 genes): </a:t>
            </a:r>
            <a:r>
              <a:rPr lang="zh-CN" altLang="en-US" dirty="0"/>
              <a:t>919</a:t>
            </a:r>
            <a:r>
              <a:rPr lang="en-US" altLang="zh-CN" dirty="0"/>
              <a:t>5-</a:t>
            </a:r>
            <a:r>
              <a:rPr lang="zh-CN" altLang="en-US" dirty="0"/>
              <a:t>9366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60139"/>
          <a:stretch/>
        </p:blipFill>
        <p:spPr>
          <a:xfrm>
            <a:off x="181873" y="1114425"/>
            <a:ext cx="8780254" cy="45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1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1845734"/>
            <a:ext cx="7543801" cy="45384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Pair-end reads for human HEK293T cells (96 cells * 10 samples)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15386"/>
              </p:ext>
            </p:extLst>
          </p:nvPr>
        </p:nvGraphicFramePr>
        <p:xfrm>
          <a:off x="1017970" y="2299580"/>
          <a:ext cx="5554280" cy="3893988"/>
        </p:xfrm>
        <a:graphic>
          <a:graphicData uri="http://schemas.openxmlformats.org/drawingml/2006/table">
            <a:tbl>
              <a:tblPr firstRow="1"/>
              <a:tblGrid>
                <a:gridCol w="2449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4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>
                          <a:effectLst/>
                        </a:rPr>
                        <a:t>Sample Name</a:t>
                      </a:r>
                    </a:p>
                  </a:txBody>
                  <a:tcPr marL="16514" marR="16514" marT="16514" marB="1651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% GC</a:t>
                      </a:r>
                    </a:p>
                  </a:txBody>
                  <a:tcPr marL="16514" marR="16514" marT="16514" marB="1651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Length</a:t>
                      </a:r>
                    </a:p>
                  </a:txBody>
                  <a:tcPr marL="16514" marR="16514" marT="16514" marB="1651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M Seqs</a:t>
                      </a:r>
                    </a:p>
                  </a:txBody>
                  <a:tcPr marL="16514" marR="16514" marT="16514" marB="1651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PD10_XXL_293-B9-1_S32_L007_R1_001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41%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258.2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PD10_XXL_293-B9-1_S32_L007_R2_001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41%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258.2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PD10_XXL_293-B9-2_S33_L008_R1_001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43%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255.9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PD10_XXL_293-B9-2_S33_L008_R2_001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42%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255.9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PR10_XXL_293-B9-10_S4_L004_R1_001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41%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269.9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PR10_XXL_293-B9-10_S4_L004_R2_001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40%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269.9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PR10_XXL_293-B9-3_S17_L002_R1_001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42%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249.1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PR10_XXL_293-B9-3_S17_L002_R2_001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41%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249.1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PR10_XXL_293-B9-4_S1_L001_R1_001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41%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274.3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PR10_XXL_293-B9-4_S1_L001_R2_001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40%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274.3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PR10_XXL_293-B9-5_S2_L002_R1_001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40%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257.8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PR10_XXL_293-B9-5_S2_L002_R2_001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39%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257.8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PR10_XXL_293-B9-6_S18_L003_R1_001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41%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235.2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PR10_XXL_293-B9-6_S18_L003_R2_001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40%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235.2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PR10_XXL_293-B9-7_S3_L003_R1_001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42%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252.4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PR10_XXL_293-B9-7_S3_L003_R2_001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40%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252.4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PR10_XXL_293-B9-8_S19_L004_R1_001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41%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248.4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PR10_XXL_293-B9-8_S19_L004_R2_001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40%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248.4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PR10_XXL_293-B9-9_S20_L005_R1_001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41%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250.7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987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PR10_XXL_293-B9-9_S20_L005_R2_001</a:t>
                      </a:r>
                    </a:p>
                  </a:txBody>
                  <a:tcPr marL="16514" marR="16514" marT="16514" marB="1651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40%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151 bp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</a:rPr>
                        <a:t>250.7</a:t>
                      </a:r>
                    </a:p>
                  </a:txBody>
                  <a:tcPr marL="31706" marR="31706" marT="15853" marB="1585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194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Modules comparison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0" y="2346325"/>
            <a:ext cx="3780000" cy="3780000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53070"/>
              </p:ext>
            </p:extLst>
          </p:nvPr>
        </p:nvGraphicFramePr>
        <p:xfrm>
          <a:off x="824400" y="862965"/>
          <a:ext cx="555726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# Total gene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# Gene in module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# Module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Alec </a:t>
                      </a:r>
                      <a:r>
                        <a:rPr lang="en-US" altLang="zh-CN" i="1" dirty="0"/>
                        <a:t>et al.</a:t>
                      </a:r>
                      <a:endParaRPr lang="zh-CN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11303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6142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174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PKU384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22109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21989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PKU960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27420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26694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698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457357" y="5941659"/>
            <a:ext cx="1850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/>
              <a:t># Gene in module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8874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Modules comparison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1" y="2073275"/>
            <a:ext cx="4140000" cy="41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00" y="2073275"/>
            <a:ext cx="4140000" cy="414000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776537" y="1692275"/>
            <a:ext cx="59150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281112" y="1616074"/>
            <a:ext cx="591503" cy="36512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76536" y="1117599"/>
            <a:ext cx="59150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1" idx="6"/>
            <a:endCxn id="10" idx="2"/>
          </p:cNvCxnSpPr>
          <p:nvPr/>
        </p:nvCxnSpPr>
        <p:spPr>
          <a:xfrm>
            <a:off x="1872615" y="1798637"/>
            <a:ext cx="903922" cy="7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1" idx="6"/>
            <a:endCxn id="12" idx="2"/>
          </p:cNvCxnSpPr>
          <p:nvPr/>
        </p:nvCxnSpPr>
        <p:spPr>
          <a:xfrm flipV="1">
            <a:off x="1872615" y="1300162"/>
            <a:ext cx="903921" cy="49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379855" y="1682750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27650" y="1711325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691081" y="1704973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592656" y="1831182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421604" y="1824832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038630" y="1246187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867578" y="1239837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41677" y="1763711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399149" y="976997"/>
            <a:ext cx="147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Most likely</a:t>
            </a:r>
          </a:p>
          <a:p>
            <a:r>
              <a:rPr lang="en-US" altLang="zh-CN" dirty="0"/>
              <a:t>Ratio=2/5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6821947" y="1692275"/>
            <a:ext cx="59150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326522" y="1616074"/>
            <a:ext cx="591503" cy="36512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821946" y="1117599"/>
            <a:ext cx="59150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>
            <a:stCxn id="30" idx="6"/>
            <a:endCxn id="29" idx="2"/>
          </p:cNvCxnSpPr>
          <p:nvPr/>
        </p:nvCxnSpPr>
        <p:spPr>
          <a:xfrm>
            <a:off x="5918025" y="1798637"/>
            <a:ext cx="903922" cy="7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0" idx="6"/>
            <a:endCxn id="31" idx="2"/>
          </p:cNvCxnSpPr>
          <p:nvPr/>
        </p:nvCxnSpPr>
        <p:spPr>
          <a:xfrm flipV="1">
            <a:off x="5918025" y="1300162"/>
            <a:ext cx="903921" cy="49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5425265" y="1682750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573060" y="1711325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736491" y="1704973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638066" y="1831182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467014" y="1824832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84040" y="1246187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912988" y="1239837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87087" y="1763711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7444559" y="976997"/>
            <a:ext cx="147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Most likely</a:t>
            </a:r>
          </a:p>
          <a:p>
            <a:r>
              <a:rPr lang="en-US" altLang="zh-CN" dirty="0"/>
              <a:t>Ratio=2/3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7245945" y="1255712"/>
            <a:ext cx="98425" cy="9842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89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Modules comparison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776537" y="1692275"/>
            <a:ext cx="59150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281112" y="1616074"/>
            <a:ext cx="591503" cy="36512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76536" y="1117599"/>
            <a:ext cx="59150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1" idx="6"/>
            <a:endCxn id="10" idx="2"/>
          </p:cNvCxnSpPr>
          <p:nvPr/>
        </p:nvCxnSpPr>
        <p:spPr>
          <a:xfrm>
            <a:off x="1872615" y="1798637"/>
            <a:ext cx="903922" cy="7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1" idx="6"/>
            <a:endCxn id="12" idx="2"/>
          </p:cNvCxnSpPr>
          <p:nvPr/>
        </p:nvCxnSpPr>
        <p:spPr>
          <a:xfrm flipV="1">
            <a:off x="1872615" y="1300162"/>
            <a:ext cx="903921" cy="49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379855" y="1682750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27650" y="1711325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691081" y="1704973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592656" y="1831182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421604" y="1824832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038630" y="1246187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867578" y="1239837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41677" y="1763711"/>
            <a:ext cx="98425" cy="984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399149" y="976997"/>
            <a:ext cx="147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Most likely</a:t>
            </a:r>
          </a:p>
          <a:p>
            <a:r>
              <a:rPr lang="en-US" altLang="zh-CN" dirty="0"/>
              <a:t>Ratio=2/5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00" y="2073275"/>
            <a:ext cx="414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14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标题 3"/>
          <p:cNvSpPr txBox="1">
            <a:spLocks/>
          </p:cNvSpPr>
          <p:nvPr/>
        </p:nvSpPr>
        <p:spPr>
          <a:xfrm>
            <a:off x="824400" y="1228725"/>
            <a:ext cx="7543800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1. PKU960 dataset shows different expression pattern.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2. Most of modules are not consistent across datasets.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3. The most significant modules are consistent across datasets.</a:t>
            </a:r>
          </a:p>
        </p:txBody>
      </p:sp>
    </p:spTree>
    <p:extLst>
      <p:ext uri="{BB962C8B-B14F-4D97-AF65-F5344CB8AC3E}">
        <p14:creationId xmlns:p14="http://schemas.microsoft.com/office/powerpoint/2010/main" val="2233515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800100" y="2703513"/>
            <a:ext cx="7543800" cy="1450975"/>
          </a:xfrm>
        </p:spPr>
        <p:txBody>
          <a:bodyPr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95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1845734"/>
            <a:ext cx="7543801" cy="45384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quality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8"/>
          <a:stretch/>
        </p:blipFill>
        <p:spPr>
          <a:xfrm>
            <a:off x="994408" y="2299580"/>
            <a:ext cx="5768341" cy="36725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62749" y="366836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Read1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62749" y="4401787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41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De-multiplex data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(from 1 sample to 96 cells)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1845733"/>
            <a:ext cx="7543801" cy="83079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Allow mismatch in barcode recognition (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outer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barcodes)</a:t>
            </a:r>
            <a:b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ATATGA -&gt; GATATGA (</a:t>
            </a:r>
            <a:r>
              <a:rPr lang="en-US" altLang="zh-CN" dirty="0">
                <a:solidFill>
                  <a:srgbClr val="FF0000"/>
                </a:solidFill>
              </a:rPr>
              <a:t>A C</a:t>
            </a:r>
            <a:r>
              <a:rPr lang="en-US" altLang="zh-CN" dirty="0"/>
              <a:t> G </a:t>
            </a:r>
            <a:r>
              <a:rPr lang="en-US" altLang="zh-CN" dirty="0">
                <a:solidFill>
                  <a:srgbClr val="FF0000"/>
                </a:solidFill>
              </a:rPr>
              <a:t>T N</a:t>
            </a:r>
            <a:r>
              <a:rPr lang="en-US" altLang="zh-CN" dirty="0"/>
              <a:t>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84178"/>
            <a:ext cx="3420000" cy="342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94856" y="2868684"/>
            <a:ext cx="3592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“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TG</a:t>
            </a:r>
            <a:r>
              <a:rPr lang="en-US" altLang="zh-CN" dirty="0">
                <a:latin typeface="Times New Roman" panose="02020603050405020304" pitchFamily="18" charset="0"/>
              </a:rPr>
              <a:t>CGAGT-4” and “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CC</a:t>
            </a:r>
            <a:r>
              <a:rPr lang="en-US" altLang="zh-CN" dirty="0">
                <a:latin typeface="Times New Roman" panose="02020603050405020304" pitchFamily="18" charset="0"/>
              </a:rPr>
              <a:t>CGAGT-7”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66056" y="3827974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Conflict: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“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GCGAGT” and “T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CGAGT”</a:t>
            </a:r>
            <a:endParaRPr lang="zh-CN" altLang="en-US" dirty="0"/>
          </a:p>
        </p:txBody>
      </p:sp>
      <p:sp>
        <p:nvSpPr>
          <p:cNvPr id="7" name="下箭头 6"/>
          <p:cNvSpPr/>
          <p:nvPr/>
        </p:nvSpPr>
        <p:spPr>
          <a:xfrm>
            <a:off x="6195600" y="3342199"/>
            <a:ext cx="390525" cy="438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03914" y="5101709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320 (4 * 7 bp * 12 seq - 4 * 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22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De-multiplex data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(from 1 sample to 96 cells)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1845733"/>
            <a:ext cx="7543801" cy="83079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Allow mismatch in barcode recognition (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barcodes)</a:t>
            </a:r>
          </a:p>
        </p:txBody>
      </p:sp>
      <p:sp>
        <p:nvSpPr>
          <p:cNvPr id="8" name="矩形 7"/>
          <p:cNvSpPr/>
          <p:nvPr/>
        </p:nvSpPr>
        <p:spPr>
          <a:xfrm>
            <a:off x="5134748" y="5101709"/>
            <a:ext cx="2512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192 (4 * 6 bp * 8 seq - 0)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76525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De-multiplex data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(from 1 sample to 96 cells)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1845733"/>
            <a:ext cx="7543801" cy="83079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Filter incorrect Unique molecular identifiers (UMIs)</a:t>
            </a:r>
          </a:p>
        </p:txBody>
      </p:sp>
      <p:sp>
        <p:nvSpPr>
          <p:cNvPr id="2" name="矩形 1"/>
          <p:cNvSpPr/>
          <p:nvPr/>
        </p:nvSpPr>
        <p:spPr>
          <a:xfrm>
            <a:off x="1276350" y="2370559"/>
            <a:ext cx="3819525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/>
              <a:t>HBDVHBDVHBDVHBDVHBDV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24400" y="5924550"/>
            <a:ext cx="364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Sequencing method from Alec </a:t>
            </a:r>
            <a:r>
              <a:rPr lang="en-US" altLang="zh-CN" i="1" dirty="0"/>
              <a:t>et al.</a:t>
            </a:r>
            <a:endParaRPr lang="zh-CN" altLang="en-US" i="1" dirty="0"/>
          </a:p>
        </p:txBody>
      </p:sp>
      <p:sp>
        <p:nvSpPr>
          <p:cNvPr id="9" name="矩形 8"/>
          <p:cNvSpPr/>
          <p:nvPr/>
        </p:nvSpPr>
        <p:spPr>
          <a:xfrm>
            <a:off x="1276348" y="2922271"/>
            <a:ext cx="3819525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dirty="0">
                <a:solidFill>
                  <a:srgbClr val="FF0000"/>
                </a:solidFill>
              </a:rPr>
              <a:t>GACTGACTGACTGACTGACT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80646" y="2400205"/>
            <a:ext cx="246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Degenerative sequences</a:t>
            </a:r>
            <a:endParaRPr lang="zh-CN" altLang="en-US" i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276348" y="4268391"/>
            <a:ext cx="637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Read2 with &gt;=3 </a:t>
            </a:r>
            <a:r>
              <a:rPr lang="en-US" altLang="zh-CN" dirty="0">
                <a:solidFill>
                  <a:srgbClr val="FF0000"/>
                </a:solidFill>
              </a:rPr>
              <a:t>incorrect base pairs </a:t>
            </a:r>
            <a:r>
              <a:rPr lang="en-US" altLang="zh-CN" dirty="0"/>
              <a:t>(p&lt;0.05) will be removed.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8426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De-multiplex data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(from 1 sample to 96 cells)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1845733"/>
            <a:ext cx="7543801" cy="83079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Estimation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65797"/>
            <a:ext cx="3420000" cy="34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80" y="2365797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3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Reads mapping (hg38)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822959" y="1845733"/>
            <a:ext cx="7543801" cy="10133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than 1h for analysis (4 CPU/ cell)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34000" y="5972408"/>
            <a:ext cx="3032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Hisat2 (v2.1.0) with default settings.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75" y="2352383"/>
            <a:ext cx="3420000" cy="34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517" y="2352383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705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1854</TotalTime>
  <Words>1717</Words>
  <Application>Microsoft Office PowerPoint</Application>
  <PresentationFormat>全屏显示(4:3)</PresentationFormat>
  <Paragraphs>513</Paragraphs>
  <Slides>34</Slides>
  <Notes>34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宋体</vt:lpstr>
      <vt:lpstr>Arial</vt:lpstr>
      <vt:lpstr>Calibri</vt:lpstr>
      <vt:lpstr>Calibri Light</vt:lpstr>
      <vt:lpstr>Times New Roman</vt:lpstr>
      <vt:lpstr>Wingdings</vt:lpstr>
      <vt:lpstr>回顾</vt:lpstr>
      <vt:lpstr>Single-cell analysis for HEK293T cell lines</vt:lpstr>
      <vt:lpstr>Background</vt:lpstr>
      <vt:lpstr>Input data</vt:lpstr>
      <vt:lpstr>Input data</vt:lpstr>
      <vt:lpstr>De-multiplex data (from 1 sample to 96 cells)</vt:lpstr>
      <vt:lpstr>De-multiplex data (from 1 sample to 96 cells)</vt:lpstr>
      <vt:lpstr>De-multiplex data (from 1 sample to 96 cells)</vt:lpstr>
      <vt:lpstr>De-multiplex data (from 1 sample to 96 cells)</vt:lpstr>
      <vt:lpstr>Reads mapping (hg38)</vt:lpstr>
      <vt:lpstr>Expression calling (UMI counts)</vt:lpstr>
      <vt:lpstr>Quality control for cells and genes</vt:lpstr>
      <vt:lpstr>Quality control for cells and genes</vt:lpstr>
      <vt:lpstr>Expression similarity (1798 cells)</vt:lpstr>
      <vt:lpstr>Expression similarity (1798 cells)</vt:lpstr>
      <vt:lpstr>Comparison (PKU384 and PKU960)</vt:lpstr>
      <vt:lpstr>Comparison (PKU384 and PKU960)</vt:lpstr>
      <vt:lpstr>Comparison (PKU384 and PKU960)</vt:lpstr>
      <vt:lpstr>Comparison (PKU384 and PKU960)</vt:lpstr>
      <vt:lpstr>Comparison (PKU384 and PKU960)</vt:lpstr>
      <vt:lpstr>Co-expression modules (717 cells from Alec et al.)</vt:lpstr>
      <vt:lpstr>Co-expression modules (303 cells from PKU384)</vt:lpstr>
      <vt:lpstr>Co-expression modules (717 cells from Alec et al.)</vt:lpstr>
      <vt:lpstr>Co-expression modules (717 cells from Alec et al.)</vt:lpstr>
      <vt:lpstr>Co-expression modules (717 cells from Alec et al.)</vt:lpstr>
      <vt:lpstr>Co-expression modules (717 cells from Alec et al.)</vt:lpstr>
      <vt:lpstr>Co-expression modules (717 cells from Alec et al.)</vt:lpstr>
      <vt:lpstr>Co-expression modules (717 cells from Alec et al.)</vt:lpstr>
      <vt:lpstr>PowerPoint 演示文稿</vt:lpstr>
      <vt:lpstr>PowerPoint 演示文稿</vt:lpstr>
      <vt:lpstr>Modules comparison</vt:lpstr>
      <vt:lpstr>Modules comparison</vt:lpstr>
      <vt:lpstr>Modules comparison</vt:lpstr>
      <vt:lpstr>Summary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Malbac-DT analysis pipeline</dc:title>
  <dc:creator>Feng Tian</dc:creator>
  <cp:lastModifiedBy>Tian Feng</cp:lastModifiedBy>
  <cp:revision>498</cp:revision>
  <dcterms:created xsi:type="dcterms:W3CDTF">2017-07-14T15:11:14Z</dcterms:created>
  <dcterms:modified xsi:type="dcterms:W3CDTF">2018-05-20T08:14:16Z</dcterms:modified>
</cp:coreProperties>
</file>